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6858000" cy="9144000"/>
  <p:embeddedFontLst>
    <p:embeddedFont>
      <p:font typeface="Dosis"/>
      <p:regular r:id="rId13"/>
      <p:bold r:id="rId14"/>
    </p:embeddedFont>
    <p:embeddedFont>
      <p:font typeface="Montserrat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9" roundtripDataSignature="AMtx7mgwDkxWj0Agrb5H/yiNC9dMpqRE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D7DB143-E21E-4B9B-9355-94F2BE803B7B}">
  <a:tblStyle styleId="{8D7DB143-E21E-4B9B-9355-94F2BE803B7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Dosis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font" Target="fonts/Dosis-bold.fntdata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dae0a0750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gfdae0a0750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dae0a0750_1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fdae0a0750_1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dae0a0750_1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gfdae0a0750_1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ddabd72d7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13ddabd72d7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dae0a0750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gfdae0a0750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f6edec7b9_0_4"/>
          <p:cNvSpPr txBox="1"/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g10f6edec7b9_0_4"/>
          <p:cNvSpPr txBox="1"/>
          <p:nvPr>
            <p:ph idx="1" type="subTitle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g10f6edec7b9_0_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f6edec7b9_0_39"/>
          <p:cNvSpPr txBox="1"/>
          <p:nvPr>
            <p:ph hasCustomPrompt="1" type="title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0f6edec7b9_0_39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10f6edec7b9_0_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f6edec7b9_0_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6edec7b9_0_45"/>
          <p:cNvSpPr txBox="1"/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6" name="Google Shape;56;g10f6edec7b9_0_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57" name="Google Shape;57;g10f6edec7b9_0_4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10f6edec7b9_0_4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10f6edec7b9_0_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f6edec7b9_0_15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g10f6edec7b9_0_1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g10f6edec7b9_0_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f6edec7b9_0_8"/>
          <p:cNvSpPr txBox="1"/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g10f6edec7b9_0_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f6edec7b9_0_11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g10f6edec7b9_0_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" name="Google Shape;27;g10f6edec7b9_0_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f6edec7b9_0_1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g10f6edec7b9_0_19"/>
          <p:cNvSpPr txBox="1"/>
          <p:nvPr>
            <p:ph idx="1" type="body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g10f6edec7b9_0_19"/>
          <p:cNvSpPr txBox="1"/>
          <p:nvPr>
            <p:ph idx="2" type="body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g10f6edec7b9_0_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f6edec7b9_0_2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6" name="Google Shape;36;g10f6edec7b9_0_25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g10f6edec7b9_0_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f6edec7b9_0_29"/>
          <p:cNvSpPr txBox="1"/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g10f6edec7b9_0_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f6edec7b9_0_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10f6edec7b9_0_32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4" name="Google Shape;44;g10f6edec7b9_0_32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g10f6edec7b9_0_32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6" name="Google Shape;46;g10f6edec7b9_0_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6edec7b9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10f6edec7b9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g10f6edec7b9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64" name="Google Shape;64;p1"/>
          <p:cNvPicPr preferRelativeResize="0"/>
          <p:nvPr/>
        </p:nvPicPr>
        <p:blipFill rotWithShape="1">
          <a:blip r:embed="rId3">
            <a:alphaModFix amt="52999"/>
          </a:blip>
          <a:srcRect b="0" l="0" r="62945" t="0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505792" y="2431324"/>
            <a:ext cx="416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Avengers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491875" y="3402025"/>
            <a:ext cx="41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Materi Presentasi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636494" y="3231896"/>
            <a:ext cx="2524500" cy="231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" name="Google Shape;68;p1"/>
          <p:cNvSpPr txBox="1"/>
          <p:nvPr/>
        </p:nvSpPr>
        <p:spPr>
          <a:xfrm>
            <a:off x="505802" y="5284715"/>
            <a:ext cx="322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(dipresentasikan setiap sesi mentoring)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/>
          <p:nvPr/>
        </p:nvSpPr>
        <p:spPr>
          <a:xfrm>
            <a:off x="1041725" y="1556625"/>
            <a:ext cx="10533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Main M</a:t>
            </a:r>
            <a:r>
              <a:rPr b="1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etric</a:t>
            </a:r>
            <a:r>
              <a:rPr b="1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: Recall </a:t>
            </a:r>
            <a:endParaRPr b="1"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Supporting Metrics : Accuracy, Precision,</a:t>
            </a: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b="1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F1-Score, AUC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1041720" y="6966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Business Metrics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1041725" y="3485800"/>
            <a:ext cx="10688100" cy="25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Tujuan:</a:t>
            </a:r>
            <a:endParaRPr b="1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Ingin menghindari False Negative (FN), karena menghindari Customer yang dicap tidak Churn padahal seharusnya Churn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Alasan:</a:t>
            </a:r>
            <a:endParaRPr b="1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92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osis"/>
              <a:buChar char="-"/>
            </a:pPr>
            <a:r>
              <a:rPr b="0" i="0" lang="en-US" sz="19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Jika FN (False Negative) bernilai besar mengakibatkan terjadi penurunan revenue/pendapatan perusahaan</a:t>
            </a:r>
            <a:endParaRPr b="0" i="0" sz="19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92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osis"/>
              <a:buChar char="-"/>
            </a:pPr>
            <a:r>
              <a:rPr b="0" i="0" lang="en-US" sz="19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Jika FN (False Negative) bernilai besar, maka upaya untuk mencari customer/akuisisi customer akan memakan operational cost yang lebih besar dibandingkan mempertahankan pelanggan lama </a:t>
            </a:r>
            <a:endParaRPr b="0" i="0" sz="19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76" name="Google Shape;7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1789" y="2585800"/>
            <a:ext cx="5535786" cy="7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dae0a0750_1_21"/>
          <p:cNvSpPr txBox="1"/>
          <p:nvPr/>
        </p:nvSpPr>
        <p:spPr>
          <a:xfrm>
            <a:off x="8655675" y="1398075"/>
            <a:ext cx="33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-"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2" name="Google Shape;82;gfdae0a0750_1_21"/>
          <p:cNvSpPr txBox="1"/>
          <p:nvPr/>
        </p:nvSpPr>
        <p:spPr>
          <a:xfrm>
            <a:off x="1041720" y="6966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gfdae0a0750_1_21"/>
          <p:cNvSpPr txBox="1"/>
          <p:nvPr/>
        </p:nvSpPr>
        <p:spPr>
          <a:xfrm>
            <a:off x="1041725" y="1398075"/>
            <a:ext cx="4240200" cy="51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Prediction Feature:</a:t>
            </a:r>
            <a:endParaRPr b="1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CityTier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WarehouseToHome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HourSpendOnApp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SatisfactionScore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NumberOfAddress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Complain  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OrderCount 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CashbackAmount_normalisasi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NumberOfDeviceRegistered_normalisasi 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DaySinceLastOrder_normalisasi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std_Tenure 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std_WarehouseToHome 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MaritalStatus_Divorced 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MaritalStatus_Married  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MaritalStatus_Single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Google Shape;84;gfdae0a0750_1_21"/>
          <p:cNvSpPr txBox="1"/>
          <p:nvPr/>
        </p:nvSpPr>
        <p:spPr>
          <a:xfrm>
            <a:off x="5936050" y="661875"/>
            <a:ext cx="4926900" cy="59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PreferredLoginDevice_Computer   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PreferredLoginDevice_Mobile Phone     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PreferedOrderCat_Fashion              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PreferedOrderCat_Grocery              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PreferedOrderCat_Laptop &amp; Accessory   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PreferedOrderCat_Mobile Phone         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PreferedOrderCat_Others     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Target Feature:</a:t>
            </a:r>
            <a:endParaRPr b="1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Churn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Machine Learning Algorithm:</a:t>
            </a:r>
            <a:endParaRPr b="1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Logistic Regression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K-Nearest Neighbor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Decision Tree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Random Forest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AdaBoost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XGBoost. 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dae0a0750_1_62"/>
          <p:cNvSpPr txBox="1"/>
          <p:nvPr/>
        </p:nvSpPr>
        <p:spPr>
          <a:xfrm>
            <a:off x="1041720" y="6966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 Evaluation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90" name="Google Shape;90;gfdae0a0750_1_62"/>
          <p:cNvGraphicFramePr/>
          <p:nvPr/>
        </p:nvGraphicFramePr>
        <p:xfrm>
          <a:off x="1614650" y="191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{8D7DB143-E21E-4B9B-9355-94F2BE803B7B}</a:tableStyleId>
              </a:tblPr>
              <a:tblGrid>
                <a:gridCol w="2140175"/>
                <a:gridCol w="1336125"/>
                <a:gridCol w="1320375"/>
                <a:gridCol w="1414950"/>
                <a:gridCol w="1383425"/>
                <a:gridCol w="13676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Model </a:t>
                      </a:r>
                      <a:endParaRPr b="1"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Evaluation</a:t>
                      </a:r>
                      <a:endParaRPr b="1"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Accuracy</a:t>
                      </a:r>
                      <a:endParaRPr b="1"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Precision </a:t>
                      </a:r>
                      <a:endParaRPr b="1"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Recall </a:t>
                      </a:r>
                      <a:endParaRPr b="1"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F1-Score </a:t>
                      </a:r>
                      <a:endParaRPr b="1"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AUC </a:t>
                      </a:r>
                      <a:endParaRPr b="1"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Logistic Regression</a:t>
                      </a:r>
                      <a:endParaRPr b="1"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0.78</a:t>
                      </a:r>
                      <a:endParaRPr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0.42</a:t>
                      </a:r>
                      <a:endParaRPr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0.88</a:t>
                      </a:r>
                      <a:endParaRPr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0.57</a:t>
                      </a:r>
                      <a:endParaRPr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0.82</a:t>
                      </a:r>
                      <a:endParaRPr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K-Nearest Neighbor</a:t>
                      </a:r>
                      <a:endParaRPr b="1"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0.88</a:t>
                      </a:r>
                      <a:endParaRPr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0.58</a:t>
                      </a:r>
                      <a:endParaRPr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0.90</a:t>
                      </a:r>
                      <a:endParaRPr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0.71</a:t>
                      </a:r>
                      <a:endParaRPr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0.89</a:t>
                      </a:r>
                      <a:endParaRPr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Decision Tree</a:t>
                      </a:r>
                      <a:endParaRPr b="1"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0.89</a:t>
                      </a:r>
                      <a:endParaRPr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0.63</a:t>
                      </a:r>
                      <a:endParaRPr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0.74</a:t>
                      </a:r>
                      <a:endParaRPr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0.68</a:t>
                      </a:r>
                      <a:endParaRPr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0.83</a:t>
                      </a:r>
                      <a:endParaRPr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Random Forest</a:t>
                      </a:r>
                      <a:endParaRPr b="1"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0.95</a:t>
                      </a:r>
                      <a:endParaRPr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0.88</a:t>
                      </a:r>
                      <a:endParaRPr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0.79</a:t>
                      </a:r>
                      <a:endParaRPr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0.83</a:t>
                      </a:r>
                      <a:endParaRPr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0.88</a:t>
                      </a:r>
                      <a:endParaRPr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AdaBoost</a:t>
                      </a:r>
                      <a:endParaRPr b="1"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0.90</a:t>
                      </a:r>
                      <a:endParaRPr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0.67</a:t>
                      </a:r>
                      <a:endParaRPr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0.80</a:t>
                      </a:r>
                      <a:endParaRPr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0.73</a:t>
                      </a:r>
                      <a:endParaRPr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0.86</a:t>
                      </a:r>
                      <a:endParaRPr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XGBoost. </a:t>
                      </a:r>
                      <a:endParaRPr b="1"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0.96</a:t>
                      </a:r>
                      <a:endParaRPr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0.90</a:t>
                      </a:r>
                      <a:endParaRPr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0.86</a:t>
                      </a:r>
                      <a:endParaRPr b="1"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0.88</a:t>
                      </a:r>
                      <a:endParaRPr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sis"/>
                          <a:ea typeface="Dosis"/>
                          <a:cs typeface="Dosis"/>
                          <a:sym typeface="Dosis"/>
                        </a:rPr>
                        <a:t>0.92</a:t>
                      </a:r>
                      <a:endParaRPr sz="1800" u="none" cap="none" strike="noStrike"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1" name="Google Shape;91;gfdae0a0750_1_62"/>
          <p:cNvSpPr/>
          <p:nvPr/>
        </p:nvSpPr>
        <p:spPr>
          <a:xfrm>
            <a:off x="6543100" y="1677300"/>
            <a:ext cx="1150800" cy="3941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fdae0a0750_1_62"/>
          <p:cNvSpPr/>
          <p:nvPr/>
        </p:nvSpPr>
        <p:spPr>
          <a:xfrm>
            <a:off x="1429350" y="4809400"/>
            <a:ext cx="9333300" cy="69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fdae0a0750_1_62"/>
          <p:cNvSpPr txBox="1"/>
          <p:nvPr/>
        </p:nvSpPr>
        <p:spPr>
          <a:xfrm>
            <a:off x="1041725" y="1281650"/>
            <a:ext cx="105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Setelah dilakukan Hyperparameter Tuning: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fdae0a0750_1_62"/>
          <p:cNvSpPr txBox="1"/>
          <p:nvPr/>
        </p:nvSpPr>
        <p:spPr>
          <a:xfrm>
            <a:off x="1041725" y="5840950"/>
            <a:ext cx="10533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Evaluasi model menggunakan XGBoost cenderung menghasilkan nilai yang tinggi di semua matriks, baik itu Accuracy, Precision, F1-Score, AUC, dan terutama matrix Recall sebagai business matrix utama.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dae0a0750_1_83"/>
          <p:cNvSpPr txBox="1"/>
          <p:nvPr/>
        </p:nvSpPr>
        <p:spPr>
          <a:xfrm>
            <a:off x="1041720" y="6966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00" name="Google Shape;100;gfdae0a0750_1_83"/>
          <p:cNvGraphicFramePr/>
          <p:nvPr/>
        </p:nvGraphicFramePr>
        <p:xfrm>
          <a:off x="2627388" y="236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{8D7DB143-E21E-4B9B-9355-94F2BE803B7B}</a:tableStyleId>
              </a:tblPr>
              <a:tblGrid>
                <a:gridCol w="1433825"/>
                <a:gridCol w="1433825"/>
                <a:gridCol w="1429300"/>
              </a:tblGrid>
              <a:tr h="7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Positif</a:t>
                      </a:r>
                      <a:endParaRPr b="1"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Negatif</a:t>
                      </a:r>
                      <a:endParaRPr b="1" sz="1600" u="none" cap="none" strike="noStrike"/>
                    </a:p>
                  </a:txBody>
                  <a:tcPr marT="91425" marB="91425" marR="91425" marL="91425"/>
                </a:tc>
              </a:tr>
              <a:tr h="7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Positif</a:t>
                      </a:r>
                      <a:endParaRPr b="1"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1313</a:t>
                      </a:r>
                      <a:endParaRPr b="1" sz="2000" u="none" cap="none" strike="noStrike"/>
                    </a:p>
                  </a:txBody>
                  <a:tcPr marT="91425" marB="91425" marR="91425" marL="91425"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36</a:t>
                      </a:r>
                      <a:endParaRPr b="1" sz="2000" u="none" cap="none" strike="noStrike"/>
                    </a:p>
                  </a:txBody>
                  <a:tcPr marT="91425" marB="91425" marR="91425" marL="91425">
                    <a:solidFill>
                      <a:srgbClr val="E6B8AF"/>
                    </a:solidFill>
                  </a:tcPr>
                </a:tc>
              </a:tr>
              <a:tr h="71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Negatif</a:t>
                      </a:r>
                      <a:endParaRPr b="1"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26</a:t>
                      </a:r>
                      <a:endParaRPr b="1" sz="2000" u="none" cap="none" strike="noStrike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230</a:t>
                      </a:r>
                      <a:endParaRPr b="1" sz="2000" u="none" cap="none" strike="noStrike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</a:tbl>
          </a:graphicData>
        </a:graphic>
      </p:graphicFrame>
      <p:cxnSp>
        <p:nvCxnSpPr>
          <p:cNvPr id="101" name="Google Shape;101;gfdae0a0750_1_83"/>
          <p:cNvCxnSpPr/>
          <p:nvPr/>
        </p:nvCxnSpPr>
        <p:spPr>
          <a:xfrm>
            <a:off x="2633275" y="2378475"/>
            <a:ext cx="1419000" cy="72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gfdae0a0750_1_83"/>
          <p:cNvSpPr txBox="1"/>
          <p:nvPr/>
        </p:nvSpPr>
        <p:spPr>
          <a:xfrm>
            <a:off x="2846350" y="2290825"/>
            <a:ext cx="141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Predicted </a:t>
            </a:r>
            <a:endParaRPr b="0" i="0" sz="14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Google Shape;103;gfdae0a0750_1_83"/>
          <p:cNvSpPr txBox="1"/>
          <p:nvPr/>
        </p:nvSpPr>
        <p:spPr>
          <a:xfrm>
            <a:off x="2320825" y="2721925"/>
            <a:ext cx="141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Actual</a:t>
            </a:r>
            <a:endParaRPr b="0" i="0" sz="14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Google Shape;104;gfdae0a0750_1_83"/>
          <p:cNvSpPr txBox="1"/>
          <p:nvPr/>
        </p:nvSpPr>
        <p:spPr>
          <a:xfrm>
            <a:off x="7425550" y="2977475"/>
            <a:ext cx="30000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- True positive = 1313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- False Negative = 36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- False Positive = 26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- True Negative = 230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13ddabd72d7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6975" y="1523550"/>
            <a:ext cx="8547600" cy="478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13ddabd72d7_0_13"/>
          <p:cNvSpPr txBox="1"/>
          <p:nvPr/>
        </p:nvSpPr>
        <p:spPr>
          <a:xfrm>
            <a:off x="1041720" y="6966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Importance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dae0a0750_1_1"/>
          <p:cNvSpPr txBox="1"/>
          <p:nvPr/>
        </p:nvSpPr>
        <p:spPr>
          <a:xfrm>
            <a:off x="1041725" y="1887700"/>
            <a:ext cx="105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Google Shape;116;gfdae0a0750_1_1"/>
          <p:cNvSpPr txBox="1"/>
          <p:nvPr/>
        </p:nvSpPr>
        <p:spPr>
          <a:xfrm>
            <a:off x="1041726" y="696650"/>
            <a:ext cx="8607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Business Insight &amp; Rekomendation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7" name="Google Shape;117;gfdae0a0750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250" y="1649673"/>
            <a:ext cx="7352400" cy="411469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fdae0a0750_1_1"/>
          <p:cNvSpPr txBox="1"/>
          <p:nvPr/>
        </p:nvSpPr>
        <p:spPr>
          <a:xfrm>
            <a:off x="8025000" y="1693725"/>
            <a:ext cx="3543000" cy="4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</a:pPr>
            <a:r>
              <a:rPr b="1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Tenure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Tenure merupakan feature terpenting dalam model. Dari insight tersebut, kita dapat memberikan rekomendasi bisnis berupa pemberian diskon, voucher, reward berupa barang, poin yang dapat ditukar menjadi e-money, dll. kepada customer sesuai kategori membership-nya, sehingga dapat meningkatkan aktivitas dan tenure mereka.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9" name="Google Shape;119;gfdae0a0750_1_1"/>
          <p:cNvSpPr/>
          <p:nvPr/>
        </p:nvSpPr>
        <p:spPr>
          <a:xfrm>
            <a:off x="2333700" y="1813950"/>
            <a:ext cx="5691300" cy="189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2020-04-28T06:06:52Z</dcterms:created>
  <dc:creator>msoffice5650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